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333"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061" autoAdjust="0"/>
  </p:normalViewPr>
  <p:slideViewPr>
    <p:cSldViewPr snapToGrid="0" snapToObjects="1">
      <p:cViewPr varScale="1">
        <p:scale>
          <a:sx n="70" d="100"/>
          <a:sy n="70" d="100"/>
        </p:scale>
        <p:origin x="92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M.</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10448850" cy="2800767"/>
          </a:xfrm>
          <a:prstGeom prst="rect">
            <a:avLst/>
          </a:prstGeom>
          <a:noFill/>
        </p:spPr>
        <p:txBody>
          <a:bodyPr wrap="square" rtlCol="0">
            <a:spAutoFit/>
          </a:bodyPr>
          <a:lstStyle/>
          <a:p>
            <a:pPr marL="457200" indent="-457200" algn="just">
              <a:buFont typeface="Arial" panose="020B0604020202020204" pitchFamily="34" charset="0"/>
              <a:buChar char="•"/>
            </a:pPr>
            <a:r>
              <a:rPr lang="en-US" sz="2200" dirty="0">
                <a:solidFill>
                  <a:schemeClr val="bg2">
                    <a:lumMod val="25000"/>
                  </a:schemeClr>
                </a:solidFill>
              </a:rPr>
              <a:t>Identified the different types of columns</a:t>
            </a:r>
          </a:p>
          <a:p>
            <a:pPr marL="457200" indent="-457200" algn="just">
              <a:buFont typeface="Arial" panose="020B0604020202020204" pitchFamily="34" charset="0"/>
              <a:buChar char="•"/>
            </a:pPr>
            <a:endParaRPr lang="en-US" sz="2200" dirty="0">
              <a:solidFill>
                <a:schemeClr val="bg2">
                  <a:lumMod val="25000"/>
                </a:schemeClr>
              </a:solidFill>
            </a:endParaRPr>
          </a:p>
          <a:p>
            <a:pPr marL="457200" indent="-457200" algn="just">
              <a:buFont typeface="Arial" panose="020B0604020202020204" pitchFamily="34" charset="0"/>
              <a:buChar char="•"/>
            </a:pPr>
            <a:r>
              <a:rPr lang="en-US" sz="2200" dirty="0">
                <a:solidFill>
                  <a:schemeClr val="bg2">
                    <a:lumMod val="25000"/>
                  </a:schemeClr>
                </a:solidFill>
              </a:rPr>
              <a:t>Calculated the number and occurrence of each orbit with .</a:t>
            </a:r>
            <a:r>
              <a:rPr lang="en-US" sz="2200" dirty="0" err="1">
                <a:solidFill>
                  <a:schemeClr val="bg2">
                    <a:lumMod val="25000"/>
                  </a:schemeClr>
                </a:solidFill>
              </a:rPr>
              <a:t>value_counts</a:t>
            </a:r>
            <a:r>
              <a:rPr lang="en-US" sz="2200" dirty="0">
                <a:solidFill>
                  <a:schemeClr val="bg2">
                    <a:lumMod val="25000"/>
                  </a:schemeClr>
                </a:solidFill>
              </a:rPr>
              <a:t>()</a:t>
            </a:r>
          </a:p>
          <a:p>
            <a:pPr marL="457200" indent="-457200" algn="just">
              <a:buFont typeface="Arial" panose="020B0604020202020204" pitchFamily="34" charset="0"/>
              <a:buChar char="•"/>
            </a:pPr>
            <a:endParaRPr lang="en-US" sz="2200" dirty="0">
              <a:solidFill>
                <a:schemeClr val="bg2">
                  <a:lumMod val="25000"/>
                </a:schemeClr>
              </a:solidFill>
            </a:endParaRPr>
          </a:p>
          <a:p>
            <a:pPr marL="457200" indent="-457200" algn="just">
              <a:buFont typeface="Arial" panose="020B0604020202020204" pitchFamily="34" charset="0"/>
              <a:buChar char="•"/>
            </a:pPr>
            <a:r>
              <a:rPr lang="en-US" sz="2200" dirty="0">
                <a:solidFill>
                  <a:schemeClr val="bg2">
                    <a:lumMod val="25000"/>
                  </a:schemeClr>
                </a:solidFill>
              </a:rPr>
              <a:t>Calculated the number and </a:t>
            </a:r>
            <a:r>
              <a:rPr lang="en-US" sz="2200" dirty="0" err="1">
                <a:solidFill>
                  <a:schemeClr val="bg2">
                    <a:lumMod val="25000"/>
                  </a:schemeClr>
                </a:solidFill>
              </a:rPr>
              <a:t>accurence</a:t>
            </a:r>
            <a:r>
              <a:rPr lang="en-US" sz="2200" dirty="0">
                <a:solidFill>
                  <a:schemeClr val="bg2">
                    <a:lumMod val="25000"/>
                  </a:schemeClr>
                </a:solidFill>
              </a:rPr>
              <a:t> of mission outcome of the orbits with .</a:t>
            </a:r>
            <a:r>
              <a:rPr lang="en-US" sz="2200" dirty="0" err="1">
                <a:solidFill>
                  <a:schemeClr val="bg2">
                    <a:lumMod val="25000"/>
                  </a:schemeClr>
                </a:solidFill>
              </a:rPr>
              <a:t>value_counts</a:t>
            </a:r>
            <a:r>
              <a:rPr lang="en-US" sz="2200" dirty="0">
                <a:solidFill>
                  <a:schemeClr val="bg2">
                    <a:lumMod val="25000"/>
                  </a:schemeClr>
                </a:solidFill>
              </a:rPr>
              <a:t>()</a:t>
            </a:r>
          </a:p>
          <a:p>
            <a:pPr marL="457200" indent="-457200" algn="just">
              <a:buFont typeface="Arial" panose="020B0604020202020204" pitchFamily="34" charset="0"/>
              <a:buChar char="•"/>
            </a:pPr>
            <a:endParaRPr lang="en-US" sz="2200" dirty="0">
              <a:solidFill>
                <a:schemeClr val="bg2">
                  <a:lumMod val="25000"/>
                </a:schemeClr>
              </a:solidFill>
            </a:endParaRPr>
          </a:p>
          <a:p>
            <a:pPr marL="457200" indent="-457200" algn="just">
              <a:buFont typeface="Arial" panose="020B0604020202020204" pitchFamily="34" charset="0"/>
              <a:buChar char="•"/>
            </a:pPr>
            <a:r>
              <a:rPr lang="en-US" sz="2200" dirty="0">
                <a:solidFill>
                  <a:schemeClr val="bg2">
                    <a:lumMod val="25000"/>
                  </a:schemeClr>
                </a:solidFill>
              </a:rPr>
              <a:t>Created a landing outcome label from Outcome column</a:t>
            </a:r>
          </a:p>
        </p:txBody>
      </p:sp>
    </p:spTree>
    <p:extLst>
      <p:ext uri="{BB962C8B-B14F-4D97-AF65-F5344CB8AC3E}">
        <p14:creationId xmlns:p14="http://schemas.microsoft.com/office/powerpoint/2010/main" val="27937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SpaceX advertises the reusage of the first stage improving the cost of rocket launches. With the data available from these launches for the Falcon 9, we can try to find out through Machine Learning tools, if the rocket will land or not by considering variables such as; </a:t>
            </a:r>
            <a:r>
              <a:rPr lang="en-US" sz="1700" dirty="0" err="1">
                <a:solidFill>
                  <a:schemeClr val="accent3">
                    <a:lumMod val="25000"/>
                  </a:schemeClr>
                </a:solidFill>
                <a:latin typeface="Abadi" panose="020B0604020104020204" pitchFamily="34" charset="0"/>
              </a:rPr>
              <a:t>PayloadMass</a:t>
            </a:r>
            <a:r>
              <a:rPr lang="en-US" sz="1700" dirty="0">
                <a:solidFill>
                  <a:schemeClr val="accent3">
                    <a:lumMod val="25000"/>
                  </a:schemeClr>
                </a:solidFill>
                <a:latin typeface="Abadi" panose="020B0604020104020204" pitchFamily="34" charset="0"/>
              </a:rPr>
              <a:t>, Orbit, </a:t>
            </a:r>
            <a:r>
              <a:rPr lang="en-US" sz="1700" dirty="0" err="1">
                <a:solidFill>
                  <a:schemeClr val="accent3">
                    <a:lumMod val="25000"/>
                  </a:schemeClr>
                </a:solidFill>
                <a:latin typeface="Abadi" panose="020B0604020104020204" pitchFamily="34" charset="0"/>
              </a:rPr>
              <a:t>LaunchSite</a:t>
            </a:r>
            <a:r>
              <a:rPr lang="en-US" sz="17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17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1700" dirty="0">
                <a:solidFill>
                  <a:schemeClr val="accent3">
                    <a:lumMod val="25000"/>
                  </a:schemeClr>
                </a:solidFill>
                <a:latin typeface="Abadi" panose="020B0604020104020204" pitchFamily="34" charset="0"/>
              </a:rPr>
              <a:t>Orbits </a:t>
            </a:r>
            <a:r>
              <a:rPr lang="es-ES" sz="1700" dirty="0">
                <a:solidFill>
                  <a:schemeClr val="accent3">
                    <a:lumMod val="25000"/>
                  </a:schemeClr>
                </a:solidFill>
                <a:latin typeface="Abadi" panose="020B0604020104020204" pitchFamily="34" charset="0"/>
              </a:rPr>
              <a:t>VLEO, SSO, HEO, GEO and ES-L1</a:t>
            </a:r>
            <a:r>
              <a:rPr lang="en-US" sz="17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17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17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96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200" dirty="0">
                <a:solidFill>
                  <a:schemeClr val="bg2">
                    <a:lumMod val="10000"/>
                  </a:schemeClr>
                </a:solidFill>
                <a:latin typeface="Abadi"/>
              </a:rPr>
              <a:t>Logistic Regression, SVM, Decision Tree, KNN were implemented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802" y="1488399"/>
            <a:ext cx="3403903" cy="4754789"/>
          </a:xfrm>
          <a:prstGeom prst="rect">
            <a:avLst/>
          </a:prstGeom>
        </p:spPr>
        <p:txBody>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datasets were collected by making a request to SpaceX’s API through Python and using the respective URL. After this, data cleaning and data wrangling was done.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steps in the flowchart sum up this part of the process.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val 2">
            <a:extLst>
              <a:ext uri="{FF2B5EF4-FFF2-40B4-BE49-F238E27FC236}">
                <a16:creationId xmlns:a16="http://schemas.microsoft.com/office/drawing/2014/main" id="{9F70AB3E-1B3A-416C-6945-DDC2B86F3E0A}"/>
              </a:ext>
            </a:extLst>
          </p:cNvPr>
          <p:cNvSpPr/>
          <p:nvPr/>
        </p:nvSpPr>
        <p:spPr>
          <a:xfrm>
            <a:off x="8369038" y="1395848"/>
            <a:ext cx="1371599" cy="596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p:txBody>
      </p:sp>
      <p:sp>
        <p:nvSpPr>
          <p:cNvPr id="4" name="Rectangle: Rounded Corners 3">
            <a:extLst>
              <a:ext uri="{FF2B5EF4-FFF2-40B4-BE49-F238E27FC236}">
                <a16:creationId xmlns:a16="http://schemas.microsoft.com/office/drawing/2014/main" id="{DFEB5858-DB26-977E-860A-C467294D15A2}"/>
              </a:ext>
            </a:extLst>
          </p:cNvPr>
          <p:cNvSpPr/>
          <p:nvPr/>
        </p:nvSpPr>
        <p:spPr>
          <a:xfrm>
            <a:off x="8104678" y="2241575"/>
            <a:ext cx="1900319"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request to SpaceX API</a:t>
            </a:r>
          </a:p>
        </p:txBody>
      </p:sp>
      <p:sp>
        <p:nvSpPr>
          <p:cNvPr id="8" name="Rectangle: Rounded Corners 7">
            <a:extLst>
              <a:ext uri="{FF2B5EF4-FFF2-40B4-BE49-F238E27FC236}">
                <a16:creationId xmlns:a16="http://schemas.microsoft.com/office/drawing/2014/main" id="{F86D87BA-66E9-DE62-0732-294664D04AA5}"/>
              </a:ext>
            </a:extLst>
          </p:cNvPr>
          <p:cNvSpPr/>
          <p:nvPr/>
        </p:nvSpPr>
        <p:spPr>
          <a:xfrm>
            <a:off x="9433702" y="4454453"/>
            <a:ext cx="117987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cleaning</a:t>
            </a:r>
          </a:p>
        </p:txBody>
      </p:sp>
      <p:sp>
        <p:nvSpPr>
          <p:cNvPr id="9" name="Rectangle: Rounded Corners 8">
            <a:extLst>
              <a:ext uri="{FF2B5EF4-FFF2-40B4-BE49-F238E27FC236}">
                <a16:creationId xmlns:a16="http://schemas.microsoft.com/office/drawing/2014/main" id="{3BE434CF-C8CD-CAAA-F7AA-7829FD491A45}"/>
              </a:ext>
            </a:extLst>
          </p:cNvPr>
          <p:cNvSpPr/>
          <p:nvPr/>
        </p:nvSpPr>
        <p:spPr>
          <a:xfrm>
            <a:off x="9433702" y="5611918"/>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cxnSp>
        <p:nvCxnSpPr>
          <p:cNvPr id="11" name="Straight Arrow Connector 10">
            <a:extLst>
              <a:ext uri="{FF2B5EF4-FFF2-40B4-BE49-F238E27FC236}">
                <a16:creationId xmlns:a16="http://schemas.microsoft.com/office/drawing/2014/main" id="{BE6588F7-B4DB-64AC-AC04-9CB179BED8EE}"/>
              </a:ext>
            </a:extLst>
          </p:cNvPr>
          <p:cNvCxnSpPr>
            <a:cxnSpLocks/>
            <a:stCxn id="3" idx="4"/>
            <a:endCxn id="4" idx="0"/>
          </p:cNvCxnSpPr>
          <p:nvPr/>
        </p:nvCxnSpPr>
        <p:spPr>
          <a:xfrm>
            <a:off x="9054838" y="1992051"/>
            <a:ext cx="0" cy="24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32ACEC-B174-BCEA-AE77-1A56AB38F363}"/>
              </a:ext>
            </a:extLst>
          </p:cNvPr>
          <p:cNvCxnSpPr>
            <a:cxnSpLocks/>
            <a:stCxn id="71" idx="3"/>
            <a:endCxn id="8" idx="1"/>
          </p:cNvCxnSpPr>
          <p:nvPr/>
        </p:nvCxnSpPr>
        <p:spPr>
          <a:xfrm flipV="1">
            <a:off x="9036971" y="4728978"/>
            <a:ext cx="396731" cy="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4ED39-8E17-3E52-E8EA-1736226F7012}"/>
              </a:ext>
            </a:extLst>
          </p:cNvPr>
          <p:cNvCxnSpPr>
            <a:cxnSpLocks/>
            <a:stCxn id="8" idx="2"/>
            <a:endCxn id="9" idx="0"/>
          </p:cNvCxnSpPr>
          <p:nvPr/>
        </p:nvCxnSpPr>
        <p:spPr>
          <a:xfrm flipH="1">
            <a:off x="10020147" y="5003502"/>
            <a:ext cx="3490" cy="60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D9644A80-313C-7389-30C0-8E3A3BB3CCB8}"/>
              </a:ext>
            </a:extLst>
          </p:cNvPr>
          <p:cNvSpPr/>
          <p:nvPr/>
        </p:nvSpPr>
        <p:spPr>
          <a:xfrm>
            <a:off x="4437332" y="5655364"/>
            <a:ext cx="1100199" cy="779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collected</a:t>
            </a:r>
          </a:p>
        </p:txBody>
      </p:sp>
      <p:sp>
        <p:nvSpPr>
          <p:cNvPr id="45" name="Rectangle: Rounded Corners 44">
            <a:extLst>
              <a:ext uri="{FF2B5EF4-FFF2-40B4-BE49-F238E27FC236}">
                <a16:creationId xmlns:a16="http://schemas.microsoft.com/office/drawing/2014/main" id="{03188E5D-4969-02FD-66BA-3FBBEA883782}"/>
              </a:ext>
            </a:extLst>
          </p:cNvPr>
          <p:cNvSpPr/>
          <p:nvPr/>
        </p:nvSpPr>
        <p:spPr>
          <a:xfrm>
            <a:off x="8306577" y="2771482"/>
            <a:ext cx="1496522"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response code:</a:t>
            </a:r>
          </a:p>
        </p:txBody>
      </p:sp>
      <p:sp>
        <p:nvSpPr>
          <p:cNvPr id="46" name="Flowchart: Decision 45">
            <a:extLst>
              <a:ext uri="{FF2B5EF4-FFF2-40B4-BE49-F238E27FC236}">
                <a16:creationId xmlns:a16="http://schemas.microsoft.com/office/drawing/2014/main" id="{E6B275B0-4973-F90F-959C-A17602BD8805}"/>
              </a:ext>
            </a:extLst>
          </p:cNvPr>
          <p:cNvSpPr/>
          <p:nvPr/>
        </p:nvSpPr>
        <p:spPr>
          <a:xfrm>
            <a:off x="8527018" y="3322262"/>
            <a:ext cx="1054118" cy="7839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it 200?</a:t>
            </a:r>
          </a:p>
        </p:txBody>
      </p:sp>
      <p:cxnSp>
        <p:nvCxnSpPr>
          <p:cNvPr id="48" name="Straight Arrow Connector 47">
            <a:extLst>
              <a:ext uri="{FF2B5EF4-FFF2-40B4-BE49-F238E27FC236}">
                <a16:creationId xmlns:a16="http://schemas.microsoft.com/office/drawing/2014/main" id="{BB371866-E0BD-DEEF-5C92-8CDEE05F4791}"/>
              </a:ext>
            </a:extLst>
          </p:cNvPr>
          <p:cNvCxnSpPr>
            <a:cxnSpLocks/>
            <a:stCxn id="4" idx="2"/>
            <a:endCxn id="45" idx="0"/>
          </p:cNvCxnSpPr>
          <p:nvPr/>
        </p:nvCxnSpPr>
        <p:spPr>
          <a:xfrm>
            <a:off x="9054838" y="2579931"/>
            <a:ext cx="0" cy="19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D703F9-05F9-3E62-9F36-BA7D1B46D0DA}"/>
              </a:ext>
            </a:extLst>
          </p:cNvPr>
          <p:cNvCxnSpPr>
            <a:cxnSpLocks/>
            <a:stCxn id="45" idx="2"/>
            <a:endCxn id="46" idx="0"/>
          </p:cNvCxnSpPr>
          <p:nvPr/>
        </p:nvCxnSpPr>
        <p:spPr>
          <a:xfrm flipH="1">
            <a:off x="9054077" y="3109838"/>
            <a:ext cx="761" cy="21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0797717-2195-1C34-B613-145D4A0AF83A}"/>
              </a:ext>
            </a:extLst>
          </p:cNvPr>
          <p:cNvCxnSpPr>
            <a:cxnSpLocks/>
            <a:stCxn id="46" idx="3"/>
            <a:endCxn id="4" idx="3"/>
          </p:cNvCxnSpPr>
          <p:nvPr/>
        </p:nvCxnSpPr>
        <p:spPr>
          <a:xfrm flipV="1">
            <a:off x="9581136" y="2410753"/>
            <a:ext cx="423861" cy="1303465"/>
          </a:xfrm>
          <a:prstGeom prst="bentConnector3">
            <a:avLst>
              <a:gd name="adj1" fmla="val 153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4B139C-7A99-CDA2-C4C6-9A9CC06B664A}"/>
              </a:ext>
            </a:extLst>
          </p:cNvPr>
          <p:cNvSpPr txBox="1"/>
          <p:nvPr/>
        </p:nvSpPr>
        <p:spPr>
          <a:xfrm>
            <a:off x="9581136" y="3429000"/>
            <a:ext cx="795835" cy="307777"/>
          </a:xfrm>
          <a:prstGeom prst="rect">
            <a:avLst/>
          </a:prstGeom>
          <a:noFill/>
        </p:spPr>
        <p:txBody>
          <a:bodyPr wrap="square" rtlCol="0">
            <a:spAutoFit/>
          </a:bodyPr>
          <a:lstStyle/>
          <a:p>
            <a:r>
              <a:rPr lang="en-US" sz="1400" dirty="0"/>
              <a:t>No</a:t>
            </a:r>
          </a:p>
        </p:txBody>
      </p:sp>
      <p:cxnSp>
        <p:nvCxnSpPr>
          <p:cNvPr id="62" name="Straight Arrow Connector 61">
            <a:extLst>
              <a:ext uri="{FF2B5EF4-FFF2-40B4-BE49-F238E27FC236}">
                <a16:creationId xmlns:a16="http://schemas.microsoft.com/office/drawing/2014/main" id="{ADCE0A87-3D02-CBED-F596-E2F3115FA660}"/>
              </a:ext>
            </a:extLst>
          </p:cNvPr>
          <p:cNvCxnSpPr>
            <a:cxnSpLocks/>
            <a:stCxn id="46" idx="1"/>
            <a:endCxn id="64" idx="3"/>
          </p:cNvCxnSpPr>
          <p:nvPr/>
        </p:nvCxnSpPr>
        <p:spPr>
          <a:xfrm flipH="1">
            <a:off x="7190950" y="3714218"/>
            <a:ext cx="1336068" cy="2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7BD8A3C6-BD1A-7784-B6AA-B73B25FBCD3F}"/>
              </a:ext>
            </a:extLst>
          </p:cNvPr>
          <p:cNvSpPr/>
          <p:nvPr/>
        </p:nvSpPr>
        <p:spPr>
          <a:xfrm>
            <a:off x="5694428" y="3398597"/>
            <a:ext cx="1496522" cy="676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Successful request. Continue to decode</a:t>
            </a:r>
          </a:p>
        </p:txBody>
      </p:sp>
      <p:sp>
        <p:nvSpPr>
          <p:cNvPr id="68" name="TextBox 67">
            <a:extLst>
              <a:ext uri="{FF2B5EF4-FFF2-40B4-BE49-F238E27FC236}">
                <a16:creationId xmlns:a16="http://schemas.microsoft.com/office/drawing/2014/main" id="{F25B6532-98F6-B0DB-781A-8243336C5F04}"/>
              </a:ext>
            </a:extLst>
          </p:cNvPr>
          <p:cNvSpPr txBox="1"/>
          <p:nvPr/>
        </p:nvSpPr>
        <p:spPr>
          <a:xfrm>
            <a:off x="8067591" y="3449177"/>
            <a:ext cx="795835" cy="307777"/>
          </a:xfrm>
          <a:prstGeom prst="rect">
            <a:avLst/>
          </a:prstGeom>
          <a:noFill/>
        </p:spPr>
        <p:txBody>
          <a:bodyPr wrap="square" rtlCol="0">
            <a:spAutoFit/>
          </a:bodyPr>
          <a:lstStyle/>
          <a:p>
            <a:r>
              <a:rPr lang="en-US" sz="1400" dirty="0"/>
              <a:t>Yes</a:t>
            </a:r>
          </a:p>
        </p:txBody>
      </p:sp>
      <p:sp>
        <p:nvSpPr>
          <p:cNvPr id="69" name="Rectangle: Rounded Corners 68">
            <a:extLst>
              <a:ext uri="{FF2B5EF4-FFF2-40B4-BE49-F238E27FC236}">
                <a16:creationId xmlns:a16="http://schemas.microsoft.com/office/drawing/2014/main" id="{4535EB23-DEFF-443D-C993-91164286A651}"/>
              </a:ext>
            </a:extLst>
          </p:cNvPr>
          <p:cNvSpPr/>
          <p:nvPr/>
        </p:nvSpPr>
        <p:spPr>
          <a:xfrm>
            <a:off x="5694429" y="4427223"/>
            <a:ext cx="1496522" cy="63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Decode the response content as a </a:t>
            </a:r>
            <a:r>
              <a:rPr lang="en-US" sz="1200" dirty="0" err="1"/>
              <a:t>Json</a:t>
            </a:r>
            <a:r>
              <a:rPr lang="en-US" sz="1200" dirty="0"/>
              <a:t> file</a:t>
            </a:r>
          </a:p>
        </p:txBody>
      </p:sp>
      <p:sp>
        <p:nvSpPr>
          <p:cNvPr id="71" name="Rectangle: Rounded Corners 70">
            <a:extLst>
              <a:ext uri="{FF2B5EF4-FFF2-40B4-BE49-F238E27FC236}">
                <a16:creationId xmlns:a16="http://schemas.microsoft.com/office/drawing/2014/main" id="{E760AC1B-8DF0-AB31-A232-4B3CCAC95BDD}"/>
              </a:ext>
            </a:extLst>
          </p:cNvPr>
          <p:cNvSpPr/>
          <p:nvPr/>
        </p:nvSpPr>
        <p:spPr>
          <a:xfrm>
            <a:off x="7540449" y="4438199"/>
            <a:ext cx="1496522" cy="599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the </a:t>
            </a:r>
            <a:r>
              <a:rPr lang="en-US" sz="1200" dirty="0" err="1"/>
              <a:t>Json</a:t>
            </a:r>
            <a:r>
              <a:rPr lang="en-US" sz="1200" dirty="0"/>
              <a:t> file into a Pandas </a:t>
            </a:r>
            <a:r>
              <a:rPr lang="en-US" sz="1200" dirty="0" err="1"/>
              <a:t>dataframe</a:t>
            </a:r>
            <a:endParaRPr lang="en-US" sz="1200" dirty="0"/>
          </a:p>
        </p:txBody>
      </p:sp>
      <p:cxnSp>
        <p:nvCxnSpPr>
          <p:cNvPr id="82" name="Straight Arrow Connector 81">
            <a:extLst>
              <a:ext uri="{FF2B5EF4-FFF2-40B4-BE49-F238E27FC236}">
                <a16:creationId xmlns:a16="http://schemas.microsoft.com/office/drawing/2014/main" id="{0AA4A6BF-48E9-B2E8-A64F-8F3C9F28B185}"/>
              </a:ext>
            </a:extLst>
          </p:cNvPr>
          <p:cNvCxnSpPr>
            <a:cxnSpLocks/>
            <a:stCxn id="64" idx="2"/>
            <a:endCxn id="69" idx="0"/>
          </p:cNvCxnSpPr>
          <p:nvPr/>
        </p:nvCxnSpPr>
        <p:spPr>
          <a:xfrm>
            <a:off x="6442689" y="4074957"/>
            <a:ext cx="1" cy="35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13CF654-F1F9-5850-00CE-3991348DA34E}"/>
              </a:ext>
            </a:extLst>
          </p:cNvPr>
          <p:cNvCxnSpPr>
            <a:cxnSpLocks/>
            <a:stCxn id="69" idx="3"/>
            <a:endCxn id="71" idx="1"/>
          </p:cNvCxnSpPr>
          <p:nvPr/>
        </p:nvCxnSpPr>
        <p:spPr>
          <a:xfrm flipV="1">
            <a:off x="7190951" y="4737770"/>
            <a:ext cx="349498" cy="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owchart: Decision 105">
            <a:extLst>
              <a:ext uri="{FF2B5EF4-FFF2-40B4-BE49-F238E27FC236}">
                <a16:creationId xmlns:a16="http://schemas.microsoft.com/office/drawing/2014/main" id="{3C7AFFBD-E700-9D68-6AC1-5366DDC5B088}"/>
              </a:ext>
            </a:extLst>
          </p:cNvPr>
          <p:cNvSpPr/>
          <p:nvPr/>
        </p:nvSpPr>
        <p:spPr>
          <a:xfrm>
            <a:off x="7761650" y="5297562"/>
            <a:ext cx="1293187" cy="11436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there any missing data?</a:t>
            </a:r>
          </a:p>
        </p:txBody>
      </p:sp>
      <p:cxnSp>
        <p:nvCxnSpPr>
          <p:cNvPr id="109" name="Straight Arrow Connector 108">
            <a:extLst>
              <a:ext uri="{FF2B5EF4-FFF2-40B4-BE49-F238E27FC236}">
                <a16:creationId xmlns:a16="http://schemas.microsoft.com/office/drawing/2014/main" id="{42BA1BB2-6977-994F-FFEB-F54C68610FF5}"/>
              </a:ext>
            </a:extLst>
          </p:cNvPr>
          <p:cNvCxnSpPr>
            <a:cxnSpLocks/>
            <a:stCxn id="9" idx="1"/>
            <a:endCxn id="106" idx="3"/>
          </p:cNvCxnSpPr>
          <p:nvPr/>
        </p:nvCxnSpPr>
        <p:spPr>
          <a:xfrm flipH="1">
            <a:off x="9054837" y="5869403"/>
            <a:ext cx="3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90A36491-B52D-FF2B-5F21-9D36557D3CD8}"/>
              </a:ext>
            </a:extLst>
          </p:cNvPr>
          <p:cNvSpPr/>
          <p:nvPr/>
        </p:nvSpPr>
        <p:spPr>
          <a:xfrm>
            <a:off x="5988877" y="5319906"/>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Replace with mean value</a:t>
            </a:r>
          </a:p>
        </p:txBody>
      </p:sp>
      <p:sp>
        <p:nvSpPr>
          <p:cNvPr id="112" name="Rectangle: Rounded Corners 111">
            <a:extLst>
              <a:ext uri="{FF2B5EF4-FFF2-40B4-BE49-F238E27FC236}">
                <a16:creationId xmlns:a16="http://schemas.microsoft.com/office/drawing/2014/main" id="{258030B2-92CE-A9B5-4CDF-1D31C13CA91D}"/>
              </a:ext>
            </a:extLst>
          </p:cNvPr>
          <p:cNvSpPr/>
          <p:nvPr/>
        </p:nvSpPr>
        <p:spPr>
          <a:xfrm>
            <a:off x="5988876" y="6183759"/>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Continue with data wrangling</a:t>
            </a:r>
          </a:p>
        </p:txBody>
      </p:sp>
      <p:cxnSp>
        <p:nvCxnSpPr>
          <p:cNvPr id="124" name="Connector: Elbow 123">
            <a:extLst>
              <a:ext uri="{FF2B5EF4-FFF2-40B4-BE49-F238E27FC236}">
                <a16:creationId xmlns:a16="http://schemas.microsoft.com/office/drawing/2014/main" id="{5D9B4A03-EEDD-D09E-5EEB-684021444B43}"/>
              </a:ext>
            </a:extLst>
          </p:cNvPr>
          <p:cNvCxnSpPr>
            <a:cxnSpLocks/>
            <a:stCxn id="106" idx="2"/>
            <a:endCxn id="112" idx="3"/>
          </p:cNvCxnSpPr>
          <p:nvPr/>
        </p:nvCxnSpPr>
        <p:spPr>
          <a:xfrm rot="5400000">
            <a:off x="7785005" y="5818005"/>
            <a:ext cx="12700" cy="1246479"/>
          </a:xfrm>
          <a:prstGeom prst="bentConnector4">
            <a:avLst>
              <a:gd name="adj1" fmla="val 1414268"/>
              <a:gd name="adj2" fmla="val 7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2A6A1A1-9BA7-99DB-FE1B-E9FFF0703243}"/>
              </a:ext>
            </a:extLst>
          </p:cNvPr>
          <p:cNvCxnSpPr>
            <a:cxnSpLocks/>
            <a:stCxn id="106" idx="1"/>
            <a:endCxn id="111" idx="3"/>
          </p:cNvCxnSpPr>
          <p:nvPr/>
        </p:nvCxnSpPr>
        <p:spPr>
          <a:xfrm rot="10800000">
            <a:off x="7161766" y="5577391"/>
            <a:ext cx="599884" cy="292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3298DE7-AC1D-FFD7-C44A-57C7D3BB7ACB}"/>
              </a:ext>
            </a:extLst>
          </p:cNvPr>
          <p:cNvCxnSpPr>
            <a:cxnSpLocks/>
            <a:stCxn id="111" idx="1"/>
            <a:endCxn id="23" idx="6"/>
          </p:cNvCxnSpPr>
          <p:nvPr/>
        </p:nvCxnSpPr>
        <p:spPr>
          <a:xfrm rot="10800000" flipV="1">
            <a:off x="5537531" y="5577391"/>
            <a:ext cx="451346" cy="4677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465FD74-B82B-EDDA-1192-84303BD192DF}"/>
              </a:ext>
            </a:extLst>
          </p:cNvPr>
          <p:cNvCxnSpPr>
            <a:cxnSpLocks/>
            <a:stCxn id="112" idx="1"/>
            <a:endCxn id="23" idx="6"/>
          </p:cNvCxnSpPr>
          <p:nvPr/>
        </p:nvCxnSpPr>
        <p:spPr>
          <a:xfrm rot="10800000">
            <a:off x="5537532" y="6045130"/>
            <a:ext cx="451345" cy="3961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D8935A6E-DBAF-06EB-323E-B1D9DB7F19B8}"/>
              </a:ext>
            </a:extLst>
          </p:cNvPr>
          <p:cNvSpPr txBox="1"/>
          <p:nvPr/>
        </p:nvSpPr>
        <p:spPr>
          <a:xfrm>
            <a:off x="7454188" y="5577390"/>
            <a:ext cx="795835" cy="307777"/>
          </a:xfrm>
          <a:prstGeom prst="rect">
            <a:avLst/>
          </a:prstGeom>
          <a:noFill/>
        </p:spPr>
        <p:txBody>
          <a:bodyPr wrap="square" rtlCol="0">
            <a:spAutoFit/>
          </a:bodyPr>
          <a:lstStyle/>
          <a:p>
            <a:r>
              <a:rPr lang="en-US" sz="1400" dirty="0"/>
              <a:t>Yes</a:t>
            </a:r>
          </a:p>
        </p:txBody>
      </p:sp>
      <p:sp>
        <p:nvSpPr>
          <p:cNvPr id="146" name="TextBox 145">
            <a:extLst>
              <a:ext uri="{FF2B5EF4-FFF2-40B4-BE49-F238E27FC236}">
                <a16:creationId xmlns:a16="http://schemas.microsoft.com/office/drawing/2014/main" id="{0A417E9C-3979-F921-83E5-85EDB110C7EE}"/>
              </a:ext>
            </a:extLst>
          </p:cNvPr>
          <p:cNvSpPr txBox="1"/>
          <p:nvPr/>
        </p:nvSpPr>
        <p:spPr>
          <a:xfrm>
            <a:off x="7464744" y="6363296"/>
            <a:ext cx="795835" cy="307777"/>
          </a:xfrm>
          <a:prstGeom prst="rect">
            <a:avLst/>
          </a:prstGeom>
          <a:noFill/>
        </p:spPr>
        <p:txBody>
          <a:bodyPr wrap="square" rtlCol="0">
            <a:spAutoFit/>
          </a:bodyPr>
          <a:lstStyle/>
          <a:p>
            <a:r>
              <a:rPr lang="en-US" sz="1400" dirty="0"/>
              <a:t>No</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6443" y="1355849"/>
            <a:ext cx="7174820" cy="480002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3230" y="5910019"/>
            <a:ext cx="10348004" cy="702458"/>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34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panose="020B0604020104020204" pitchFamily="34" charset="0"/>
              </a:rPr>
              <a:t>The GitHub URL of the completed SpaceX API calls notebook</a:t>
            </a:r>
            <a:r>
              <a:rPr lang="en-US" sz="3400" dirty="0">
                <a:solidFill>
                  <a:schemeClr val="bg2">
                    <a:lumMod val="10000"/>
                  </a:schemeClr>
                </a:solidFill>
                <a:latin typeface="Abadi" panose="020B0604020104020204" pitchFamily="34" charset="0"/>
              </a:rPr>
              <a:t> is available at: </a:t>
            </a:r>
            <a:r>
              <a:rPr lang="en-US" sz="3400" u="sng" dirty="0">
                <a:solidFill>
                  <a:srgbClr val="1C7DDB"/>
                </a:solidFill>
                <a:latin typeface="Abadi" panose="020B0604020104020204" pitchFamily="34" charset="0"/>
              </a:rPr>
              <a:t>https://tinyurl.com/96kjewaf</a:t>
            </a:r>
            <a:endParaRPr lang="en-US" sz="3400" u="sng"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D0CD4BF-FDD6-128A-5899-ED39244068F9}"/>
              </a:ext>
            </a:extLst>
          </p:cNvPr>
          <p:cNvSpPr/>
          <p:nvPr/>
        </p:nvSpPr>
        <p:spPr>
          <a:xfrm>
            <a:off x="7049067" y="1534886"/>
            <a:ext cx="1469571" cy="86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Collection: </a:t>
            </a:r>
            <a:r>
              <a:rPr lang="en-US" sz="1400" dirty="0">
                <a:solidFill>
                  <a:schemeClr val="bg1"/>
                </a:solidFill>
                <a:latin typeface="Abadi"/>
              </a:rPr>
              <a:t>SpaceX API</a:t>
            </a:r>
            <a:endParaRPr lang="en-US" sz="1400" dirty="0">
              <a:solidFill>
                <a:schemeClr val="bg1"/>
              </a:solidFill>
            </a:endParaRPr>
          </a:p>
        </p:txBody>
      </p:sp>
      <p:sp>
        <p:nvSpPr>
          <p:cNvPr id="7" name="Flowchart: Alternate Process 6">
            <a:extLst>
              <a:ext uri="{FF2B5EF4-FFF2-40B4-BE49-F238E27FC236}">
                <a16:creationId xmlns:a16="http://schemas.microsoft.com/office/drawing/2014/main" id="{CE9A226F-9FA3-D62C-A351-A15E6AB04449}"/>
              </a:ext>
            </a:extLst>
          </p:cNvPr>
          <p:cNvSpPr/>
          <p:nvPr/>
        </p:nvSpPr>
        <p:spPr>
          <a:xfrm>
            <a:off x="6969861" y="2627747"/>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a:t>
            </a:r>
            <a:r>
              <a:rPr lang="en-US" sz="1400" b="1" dirty="0"/>
              <a:t>requests</a:t>
            </a:r>
            <a:endParaRPr lang="en-US" sz="1400" dirty="0"/>
          </a:p>
        </p:txBody>
      </p:sp>
      <p:sp>
        <p:nvSpPr>
          <p:cNvPr id="8" name="TextBox 7">
            <a:extLst>
              <a:ext uri="{FF2B5EF4-FFF2-40B4-BE49-F238E27FC236}">
                <a16:creationId xmlns:a16="http://schemas.microsoft.com/office/drawing/2014/main" id="{6A60B729-DCB7-B206-9CF6-521DA74E9409}"/>
              </a:ext>
            </a:extLst>
          </p:cNvPr>
          <p:cNvSpPr txBox="1"/>
          <p:nvPr/>
        </p:nvSpPr>
        <p:spPr>
          <a:xfrm>
            <a:off x="820739" y="1534886"/>
            <a:ext cx="3288995" cy="5370701"/>
          </a:xfrm>
          <a:prstGeom prst="rect">
            <a:avLst/>
          </a:prstGeom>
          <a:noFill/>
        </p:spPr>
        <p:txBody>
          <a:bodyPr wrap="square" rtlCol="0">
            <a:spAutoFit/>
          </a:bodyPr>
          <a:lstStyle/>
          <a:p>
            <a:pPr marL="342900" indent="-342900" algn="just">
              <a:buFont typeface="+mj-lt"/>
              <a:buAutoNum type="arabicPeriod"/>
            </a:pPr>
            <a:r>
              <a:rPr lang="en-US" sz="1700" dirty="0"/>
              <a:t>Load requests library, that will make HTTP requests to get the data from the API + Pandas/NumPy </a:t>
            </a:r>
          </a:p>
          <a:p>
            <a:pPr marL="342900" indent="-342900" algn="just">
              <a:buFont typeface="+mj-lt"/>
              <a:buAutoNum type="arabicPeriod"/>
            </a:pPr>
            <a:r>
              <a:rPr lang="en-US" sz="1700" dirty="0"/>
              <a:t>Get the URL and call the API where data is available</a:t>
            </a:r>
          </a:p>
          <a:p>
            <a:pPr marL="342900" indent="-342900" algn="just">
              <a:buFont typeface="+mj-lt"/>
              <a:buAutoNum type="arabicPeriod"/>
            </a:pPr>
            <a:r>
              <a:rPr lang="en-US" sz="1700" dirty="0"/>
              <a:t>200 means the request was successful</a:t>
            </a:r>
          </a:p>
          <a:p>
            <a:pPr marL="342900" indent="-342900" algn="just">
              <a:buFont typeface="+mj-lt"/>
              <a:buAutoNum type="arabicPeriod"/>
            </a:pPr>
            <a:r>
              <a:rPr lang="en-US" sz="1700" dirty="0"/>
              <a:t>Check the content obtained</a:t>
            </a:r>
          </a:p>
          <a:p>
            <a:pPr marL="342900" indent="-342900" algn="just">
              <a:buFont typeface="+mj-lt"/>
              <a:buAutoNum type="arabicPeriod"/>
            </a:pPr>
            <a:r>
              <a:rPr lang="en-US" sz="1700" dirty="0"/>
              <a:t>Convert the successful response to </a:t>
            </a:r>
            <a:r>
              <a:rPr lang="en-US" sz="1700" dirty="0" err="1"/>
              <a:t>Json</a:t>
            </a:r>
            <a:endParaRPr lang="en-US" sz="1700" dirty="0"/>
          </a:p>
          <a:p>
            <a:pPr marL="342900" indent="-342900" algn="just">
              <a:buFont typeface="+mj-lt"/>
              <a:buAutoNum type="arabicPeriod"/>
            </a:pPr>
            <a:r>
              <a:rPr lang="en-US" sz="1700" dirty="0"/>
              <a:t>Then turn it into a Pandas </a:t>
            </a:r>
            <a:r>
              <a:rPr lang="en-US" sz="1700" dirty="0" err="1"/>
              <a:t>dataframe</a:t>
            </a:r>
            <a:endParaRPr lang="en-US" sz="1700" dirty="0"/>
          </a:p>
          <a:p>
            <a:pPr marL="342900" indent="-342900" algn="just">
              <a:buFont typeface="+mj-lt"/>
              <a:buAutoNum type="arabicPeriod"/>
            </a:pPr>
            <a:r>
              <a:rPr lang="en-US" sz="1700" dirty="0"/>
              <a:t>Print &amp; begin with the data cleaning and wrangling making sure data makes sense and is valid.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Flowchart: Alternate Process 8">
            <a:extLst>
              <a:ext uri="{FF2B5EF4-FFF2-40B4-BE49-F238E27FC236}">
                <a16:creationId xmlns:a16="http://schemas.microsoft.com/office/drawing/2014/main" id="{60CBFB44-C833-0547-D2FB-8EDC0E360DBC}"/>
              </a:ext>
            </a:extLst>
          </p:cNvPr>
          <p:cNvSpPr/>
          <p:nvPr/>
        </p:nvSpPr>
        <p:spPr>
          <a:xfrm>
            <a:off x="6969860" y="321672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 </a:t>
            </a:r>
          </a:p>
        </p:txBody>
      </p:sp>
      <p:sp>
        <p:nvSpPr>
          <p:cNvPr id="10" name="Flowchart: Alternate Process 9">
            <a:extLst>
              <a:ext uri="{FF2B5EF4-FFF2-40B4-BE49-F238E27FC236}">
                <a16:creationId xmlns:a16="http://schemas.microsoft.com/office/drawing/2014/main" id="{9729A01A-D189-7162-8CFC-1E9A0D7CF94C}"/>
              </a:ext>
            </a:extLst>
          </p:cNvPr>
          <p:cNvSpPr/>
          <p:nvPr/>
        </p:nvSpPr>
        <p:spPr>
          <a:xfrm>
            <a:off x="6969859" y="38203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status with .</a:t>
            </a:r>
            <a:r>
              <a:rPr lang="en-US" sz="1400" dirty="0" err="1"/>
              <a:t>status_code</a:t>
            </a:r>
            <a:endParaRPr lang="en-US" sz="1400" dirty="0"/>
          </a:p>
        </p:txBody>
      </p:sp>
      <p:sp>
        <p:nvSpPr>
          <p:cNvPr id="11" name="Flowchart: Alternate Process 10">
            <a:extLst>
              <a:ext uri="{FF2B5EF4-FFF2-40B4-BE49-F238E27FC236}">
                <a16:creationId xmlns:a16="http://schemas.microsoft.com/office/drawing/2014/main" id="{A8A769F9-C2D3-4058-73FC-0EA637660819}"/>
              </a:ext>
            </a:extLst>
          </p:cNvPr>
          <p:cNvSpPr/>
          <p:nvPr/>
        </p:nvSpPr>
        <p:spPr>
          <a:xfrm>
            <a:off x="4456696" y="4684201"/>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sz="1400" dirty="0"/>
          </a:p>
        </p:txBody>
      </p:sp>
      <p:sp>
        <p:nvSpPr>
          <p:cNvPr id="12" name="Flowchart: Decision 11">
            <a:extLst>
              <a:ext uri="{FF2B5EF4-FFF2-40B4-BE49-F238E27FC236}">
                <a16:creationId xmlns:a16="http://schemas.microsoft.com/office/drawing/2014/main" id="{7B3B4F05-1565-A449-3F0D-E8B5F39FE72B}"/>
              </a:ext>
            </a:extLst>
          </p:cNvPr>
          <p:cNvSpPr/>
          <p:nvPr/>
        </p:nvSpPr>
        <p:spPr>
          <a:xfrm>
            <a:off x="7190294" y="4530799"/>
            <a:ext cx="1187109" cy="7347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200?</a:t>
            </a:r>
          </a:p>
        </p:txBody>
      </p:sp>
      <p:cxnSp>
        <p:nvCxnSpPr>
          <p:cNvPr id="14" name="Connector: Elbow 13">
            <a:extLst>
              <a:ext uri="{FF2B5EF4-FFF2-40B4-BE49-F238E27FC236}">
                <a16:creationId xmlns:a16="http://schemas.microsoft.com/office/drawing/2014/main" id="{EE7D325A-9D46-9A07-0C3F-80F95929039C}"/>
              </a:ext>
            </a:extLst>
          </p:cNvPr>
          <p:cNvCxnSpPr>
            <a:cxnSpLocks/>
            <a:stCxn id="12" idx="3"/>
            <a:endCxn id="9" idx="3"/>
          </p:cNvCxnSpPr>
          <p:nvPr/>
        </p:nvCxnSpPr>
        <p:spPr>
          <a:xfrm flipV="1">
            <a:off x="8377403" y="3429000"/>
            <a:ext cx="220438" cy="1469192"/>
          </a:xfrm>
          <a:prstGeom prst="bentConnector3">
            <a:avLst>
              <a:gd name="adj1" fmla="val 203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E7E936-30D8-5994-1AB3-288AB679F5CA}"/>
              </a:ext>
            </a:extLst>
          </p:cNvPr>
          <p:cNvSpPr txBox="1"/>
          <p:nvPr/>
        </p:nvSpPr>
        <p:spPr>
          <a:xfrm>
            <a:off x="8316854" y="4636935"/>
            <a:ext cx="795835" cy="307777"/>
          </a:xfrm>
          <a:prstGeom prst="rect">
            <a:avLst/>
          </a:prstGeom>
          <a:noFill/>
        </p:spPr>
        <p:txBody>
          <a:bodyPr wrap="square" rtlCol="0">
            <a:spAutoFit/>
          </a:bodyPr>
          <a:lstStyle/>
          <a:p>
            <a:r>
              <a:rPr lang="en-US" sz="1400" dirty="0"/>
              <a:t>No</a:t>
            </a:r>
          </a:p>
        </p:txBody>
      </p:sp>
      <p:cxnSp>
        <p:nvCxnSpPr>
          <p:cNvPr id="21" name="Straight Arrow Connector 20">
            <a:extLst>
              <a:ext uri="{FF2B5EF4-FFF2-40B4-BE49-F238E27FC236}">
                <a16:creationId xmlns:a16="http://schemas.microsoft.com/office/drawing/2014/main" id="{3873790E-3FA6-554D-4885-33199AFCF76A}"/>
              </a:ext>
            </a:extLst>
          </p:cNvPr>
          <p:cNvCxnSpPr>
            <a:cxnSpLocks/>
            <a:stCxn id="12" idx="1"/>
            <a:endCxn id="11" idx="3"/>
          </p:cNvCxnSpPr>
          <p:nvPr/>
        </p:nvCxnSpPr>
        <p:spPr>
          <a:xfrm flipH="1" flipV="1">
            <a:off x="6084677" y="4896473"/>
            <a:ext cx="1105617" cy="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68D51F-1F7A-FC7B-C79A-9C91EDD5A2CB}"/>
              </a:ext>
            </a:extLst>
          </p:cNvPr>
          <p:cNvSpPr txBox="1"/>
          <p:nvPr/>
        </p:nvSpPr>
        <p:spPr>
          <a:xfrm>
            <a:off x="6651149" y="4631070"/>
            <a:ext cx="795835" cy="307777"/>
          </a:xfrm>
          <a:prstGeom prst="rect">
            <a:avLst/>
          </a:prstGeom>
          <a:noFill/>
        </p:spPr>
        <p:txBody>
          <a:bodyPr wrap="square" rtlCol="0">
            <a:spAutoFit/>
          </a:bodyPr>
          <a:lstStyle/>
          <a:p>
            <a:r>
              <a:rPr lang="en-US" sz="1400" dirty="0"/>
              <a:t>Yes</a:t>
            </a:r>
          </a:p>
        </p:txBody>
      </p:sp>
      <p:cxnSp>
        <p:nvCxnSpPr>
          <p:cNvPr id="26" name="Straight Arrow Connector 25">
            <a:extLst>
              <a:ext uri="{FF2B5EF4-FFF2-40B4-BE49-F238E27FC236}">
                <a16:creationId xmlns:a16="http://schemas.microsoft.com/office/drawing/2014/main" id="{73D8F104-8D7A-4487-7061-582EBEFDD577}"/>
              </a:ext>
            </a:extLst>
          </p:cNvPr>
          <p:cNvCxnSpPr>
            <a:cxnSpLocks/>
            <a:stCxn id="2" idx="4"/>
            <a:endCxn id="7" idx="0"/>
          </p:cNvCxnSpPr>
          <p:nvPr/>
        </p:nvCxnSpPr>
        <p:spPr>
          <a:xfrm flipH="1">
            <a:off x="7783852" y="2400300"/>
            <a:ext cx="1" cy="22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77C1C7-01A7-AF9C-B790-5DD9017F294B}"/>
              </a:ext>
            </a:extLst>
          </p:cNvPr>
          <p:cNvCxnSpPr>
            <a:stCxn id="7" idx="2"/>
            <a:endCxn id="9" idx="0"/>
          </p:cNvCxnSpPr>
          <p:nvPr/>
        </p:nvCxnSpPr>
        <p:spPr>
          <a:xfrm flipH="1">
            <a:off x="7783851" y="3052290"/>
            <a:ext cx="1" cy="16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625223-8173-E92C-0462-CFC3086913B2}"/>
              </a:ext>
            </a:extLst>
          </p:cNvPr>
          <p:cNvCxnSpPr>
            <a:cxnSpLocks/>
            <a:stCxn id="9" idx="2"/>
            <a:endCxn id="10" idx="0"/>
          </p:cNvCxnSpPr>
          <p:nvPr/>
        </p:nvCxnSpPr>
        <p:spPr>
          <a:xfrm flipH="1">
            <a:off x="7783850" y="3641271"/>
            <a:ext cx="1" cy="1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D58777-B90D-D31B-CD2E-66D100EA5298}"/>
              </a:ext>
            </a:extLst>
          </p:cNvPr>
          <p:cNvCxnSpPr>
            <a:cxnSpLocks/>
            <a:stCxn id="10" idx="2"/>
            <a:endCxn id="12" idx="0"/>
          </p:cNvCxnSpPr>
          <p:nvPr/>
        </p:nvCxnSpPr>
        <p:spPr>
          <a:xfrm flipH="1">
            <a:off x="7783849" y="4244851"/>
            <a:ext cx="1" cy="2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50F91C-D1BB-A0BB-F23B-4688A4B2556D}"/>
              </a:ext>
            </a:extLst>
          </p:cNvPr>
          <p:cNvCxnSpPr>
            <a:cxnSpLocks/>
            <a:stCxn id="11" idx="2"/>
            <a:endCxn id="39" idx="0"/>
          </p:cNvCxnSpPr>
          <p:nvPr/>
        </p:nvCxnSpPr>
        <p:spPr>
          <a:xfrm flipH="1">
            <a:off x="5268456" y="5108744"/>
            <a:ext cx="2231" cy="3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F1684C1E-4625-3525-5DD9-A2EE53107F7B}"/>
              </a:ext>
            </a:extLst>
          </p:cNvPr>
          <p:cNvSpPr/>
          <p:nvPr/>
        </p:nvSpPr>
        <p:spPr>
          <a:xfrm>
            <a:off x="4454465" y="542306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a:t>
            </a:r>
            <a:r>
              <a:rPr lang="en-US" sz="1400" dirty="0"/>
              <a:t>()</a:t>
            </a:r>
          </a:p>
        </p:txBody>
      </p:sp>
      <p:sp>
        <p:nvSpPr>
          <p:cNvPr id="41" name="Flowchart: Alternate Process 40">
            <a:extLst>
              <a:ext uri="{FF2B5EF4-FFF2-40B4-BE49-F238E27FC236}">
                <a16:creationId xmlns:a16="http://schemas.microsoft.com/office/drawing/2014/main" id="{0F8C97F8-048E-6255-66CD-15F14CCB149C}"/>
              </a:ext>
            </a:extLst>
          </p:cNvPr>
          <p:cNvSpPr/>
          <p:nvPr/>
        </p:nvSpPr>
        <p:spPr>
          <a:xfrm>
            <a:off x="6376303" y="54295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json_normalize</a:t>
            </a:r>
            <a:r>
              <a:rPr lang="en-US" sz="1400" dirty="0"/>
              <a:t>()</a:t>
            </a:r>
          </a:p>
        </p:txBody>
      </p:sp>
      <p:cxnSp>
        <p:nvCxnSpPr>
          <p:cNvPr id="42" name="Straight Arrow Connector 41">
            <a:extLst>
              <a:ext uri="{FF2B5EF4-FFF2-40B4-BE49-F238E27FC236}">
                <a16:creationId xmlns:a16="http://schemas.microsoft.com/office/drawing/2014/main" id="{1B022241-E155-7065-5805-36C86A13D54C}"/>
              </a:ext>
            </a:extLst>
          </p:cNvPr>
          <p:cNvCxnSpPr>
            <a:cxnSpLocks/>
            <a:stCxn id="39" idx="3"/>
            <a:endCxn id="41" idx="1"/>
          </p:cNvCxnSpPr>
          <p:nvPr/>
        </p:nvCxnSpPr>
        <p:spPr>
          <a:xfrm>
            <a:off x="6082446" y="5635340"/>
            <a:ext cx="293857"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82BBE3-7374-C6BA-F596-6933930A094C}"/>
              </a:ext>
            </a:extLst>
          </p:cNvPr>
          <p:cNvCxnSpPr>
            <a:cxnSpLocks/>
            <a:stCxn id="41" idx="3"/>
            <a:endCxn id="49" idx="2"/>
          </p:cNvCxnSpPr>
          <p:nvPr/>
        </p:nvCxnSpPr>
        <p:spPr>
          <a:xfrm>
            <a:off x="8004284" y="5641780"/>
            <a:ext cx="539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3DA9C44-C237-E3EA-FC15-78B1E1A26F4E}"/>
              </a:ext>
            </a:extLst>
          </p:cNvPr>
          <p:cNvSpPr/>
          <p:nvPr/>
        </p:nvSpPr>
        <p:spPr>
          <a:xfrm>
            <a:off x="8543429" y="5274014"/>
            <a:ext cx="2032363" cy="73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Continue to data cleaning &amp; wrangling</a:t>
            </a:r>
          </a:p>
        </p:txBody>
      </p:sp>
      <p:sp>
        <p:nvSpPr>
          <p:cNvPr id="61" name="Flowchart: Connector 60">
            <a:extLst>
              <a:ext uri="{FF2B5EF4-FFF2-40B4-BE49-F238E27FC236}">
                <a16:creationId xmlns:a16="http://schemas.microsoft.com/office/drawing/2014/main" id="{699B3D91-E73B-51C0-0E1D-506E4E5B61A3}"/>
              </a:ext>
            </a:extLst>
          </p:cNvPr>
          <p:cNvSpPr/>
          <p:nvPr/>
        </p:nvSpPr>
        <p:spPr>
          <a:xfrm>
            <a:off x="9411832" y="2661904"/>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2" name="Flowchart: Connector 61">
            <a:extLst>
              <a:ext uri="{FF2B5EF4-FFF2-40B4-BE49-F238E27FC236}">
                <a16:creationId xmlns:a16="http://schemas.microsoft.com/office/drawing/2014/main" id="{54151ABC-0609-94F0-F5C7-85AE71E90F15}"/>
              </a:ext>
            </a:extLst>
          </p:cNvPr>
          <p:cNvSpPr/>
          <p:nvPr/>
        </p:nvSpPr>
        <p:spPr>
          <a:xfrm>
            <a:off x="9411832" y="3216728"/>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63" name="Flowchart: Connector 62">
            <a:extLst>
              <a:ext uri="{FF2B5EF4-FFF2-40B4-BE49-F238E27FC236}">
                <a16:creationId xmlns:a16="http://schemas.microsoft.com/office/drawing/2014/main" id="{78D67799-D36D-AAD9-49D1-FC7F678D441A}"/>
              </a:ext>
            </a:extLst>
          </p:cNvPr>
          <p:cNvSpPr/>
          <p:nvPr/>
        </p:nvSpPr>
        <p:spPr>
          <a:xfrm>
            <a:off x="9408970" y="4106256"/>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64" name="Flowchart: Connector 63">
            <a:extLst>
              <a:ext uri="{FF2B5EF4-FFF2-40B4-BE49-F238E27FC236}">
                <a16:creationId xmlns:a16="http://schemas.microsoft.com/office/drawing/2014/main" id="{DA666D4F-0A70-2F4E-9EA4-80F1A17A7007}"/>
              </a:ext>
            </a:extLst>
          </p:cNvPr>
          <p:cNvSpPr/>
          <p:nvPr/>
        </p:nvSpPr>
        <p:spPr>
          <a:xfrm>
            <a:off x="5035841" y="4187450"/>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
        <p:nvSpPr>
          <p:cNvPr id="65" name="Flowchart: Connector 64">
            <a:extLst>
              <a:ext uri="{FF2B5EF4-FFF2-40B4-BE49-F238E27FC236}">
                <a16:creationId xmlns:a16="http://schemas.microsoft.com/office/drawing/2014/main" id="{457E6FA9-BFF3-83A0-F070-40729774BD10}"/>
              </a:ext>
            </a:extLst>
          </p:cNvPr>
          <p:cNvSpPr/>
          <p:nvPr/>
        </p:nvSpPr>
        <p:spPr>
          <a:xfrm>
            <a:off x="10666214" y="5444101"/>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67" name="Flowchart: Connector 66">
            <a:extLst>
              <a:ext uri="{FF2B5EF4-FFF2-40B4-BE49-F238E27FC236}">
                <a16:creationId xmlns:a16="http://schemas.microsoft.com/office/drawing/2014/main" id="{6C2F1B73-D186-1EE1-24DC-7D28FD465919}"/>
              </a:ext>
            </a:extLst>
          </p:cNvPr>
          <p:cNvSpPr/>
          <p:nvPr/>
        </p:nvSpPr>
        <p:spPr>
          <a:xfrm>
            <a:off x="5100472" y="5861664"/>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68" name="Flowchart: Connector 67">
            <a:extLst>
              <a:ext uri="{FF2B5EF4-FFF2-40B4-BE49-F238E27FC236}">
                <a16:creationId xmlns:a16="http://schemas.microsoft.com/office/drawing/2014/main" id="{3104B842-218F-71A7-BEFC-05D8F6644E6D}"/>
              </a:ext>
            </a:extLst>
          </p:cNvPr>
          <p:cNvSpPr/>
          <p:nvPr/>
        </p:nvSpPr>
        <p:spPr>
          <a:xfrm>
            <a:off x="7049067" y="5884440"/>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Scraping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147457" y="1392500"/>
            <a:ext cx="7223805" cy="474899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2865818" cy="4201150"/>
          </a:xfrm>
          <a:prstGeom prst="rect">
            <a:avLst/>
          </a:prstGeom>
          <a:noFill/>
        </p:spPr>
        <p:txBody>
          <a:bodyPr wrap="square" rtlCol="0">
            <a:spAutoFit/>
          </a:bodyPr>
          <a:lstStyle/>
          <a:p>
            <a:endParaRPr lang="en-US" sz="1100" dirty="0"/>
          </a:p>
          <a:p>
            <a:pPr marL="228600" indent="-228600" algn="just">
              <a:buFont typeface="+mj-lt"/>
              <a:buAutoNum type="arabicPeriod"/>
            </a:pPr>
            <a:r>
              <a:rPr lang="en-US" sz="1600" dirty="0"/>
              <a:t>Load main libraries</a:t>
            </a:r>
          </a:p>
          <a:p>
            <a:pPr marL="228600" indent="-228600" algn="just">
              <a:buFont typeface="+mj-lt"/>
              <a:buAutoNum type="arabicPeriod"/>
            </a:pPr>
            <a:r>
              <a:rPr lang="en-US" sz="1600" dirty="0"/>
              <a:t>Get a response from the static URL and request the HTML page, using </a:t>
            </a:r>
            <a:r>
              <a:rPr lang="en-US" sz="1600" dirty="0" err="1"/>
              <a:t>requests.get</a:t>
            </a:r>
            <a:r>
              <a:rPr lang="en-US" sz="1600" dirty="0"/>
              <a:t>()</a:t>
            </a:r>
          </a:p>
          <a:p>
            <a:pPr marL="228600" indent="-228600" algn="just">
              <a:buFont typeface="+mj-lt"/>
              <a:buAutoNum type="arabicPeriod"/>
            </a:pPr>
            <a:r>
              <a:rPr lang="en-US" sz="1600" dirty="0"/>
              <a:t>Check the content</a:t>
            </a:r>
          </a:p>
          <a:p>
            <a:pPr marL="228600" indent="-228600" algn="just">
              <a:buFont typeface="+mj-lt"/>
              <a:buAutoNum type="arabicPeriod"/>
            </a:pPr>
            <a:r>
              <a:rPr lang="en-US" sz="1600" dirty="0"/>
              <a:t>Create a </a:t>
            </a:r>
            <a:r>
              <a:rPr lang="en-US" sz="1600" dirty="0" err="1"/>
              <a:t>BeautifulSoup</a:t>
            </a:r>
            <a:r>
              <a:rPr lang="en-US" sz="1600" dirty="0"/>
              <a:t> object</a:t>
            </a:r>
          </a:p>
          <a:p>
            <a:pPr marL="228600" indent="-228600" algn="just">
              <a:buFont typeface="+mj-lt"/>
              <a:buAutoNum type="arabicPeriod"/>
            </a:pPr>
            <a:r>
              <a:rPr lang="en-US" sz="1600" dirty="0"/>
              <a:t>Find tables from source with .</a:t>
            </a:r>
            <a:r>
              <a:rPr lang="en-US" sz="1600" dirty="0" err="1"/>
              <a:t>find_all</a:t>
            </a:r>
            <a:r>
              <a:rPr lang="en-US" sz="1600" dirty="0"/>
              <a:t>('table')</a:t>
            </a:r>
          </a:p>
          <a:p>
            <a:pPr marL="228600" indent="-228600" algn="just">
              <a:buFont typeface="+mj-lt"/>
              <a:buAutoNum type="arabicPeriod"/>
            </a:pPr>
            <a:r>
              <a:rPr lang="en-US" sz="1600" dirty="0"/>
              <a:t>select the target table with </a:t>
            </a:r>
            <a:r>
              <a:rPr lang="en-US" sz="1600" dirty="0" err="1"/>
              <a:t>html_tables</a:t>
            </a:r>
            <a:r>
              <a:rPr lang="en-US" sz="1600" dirty="0"/>
              <a:t>[target]</a:t>
            </a:r>
          </a:p>
          <a:p>
            <a:pPr marL="228600" indent="-228600" algn="just">
              <a:buFont typeface="+mj-lt"/>
              <a:buAutoNum type="arabicPeriod"/>
            </a:pPr>
            <a:r>
              <a:rPr lang="en-US" sz="1600" dirty="0"/>
              <a:t>Extract all column names from the HTML table header</a:t>
            </a:r>
          </a:p>
          <a:p>
            <a:pPr marL="228600" indent="-228600" algn="just">
              <a:buFont typeface="+mj-lt"/>
              <a:buAutoNum type="arabicPeriod"/>
            </a:pPr>
            <a:r>
              <a:rPr lang="en-US" sz="1600" dirty="0"/>
              <a:t>Create a data frame by parsing the launch HTML tables</a:t>
            </a:r>
          </a:p>
        </p:txBody>
      </p:sp>
      <p:sp>
        <p:nvSpPr>
          <p:cNvPr id="8" name="Flowchart: Alternate Process 7">
            <a:extLst>
              <a:ext uri="{FF2B5EF4-FFF2-40B4-BE49-F238E27FC236}">
                <a16:creationId xmlns:a16="http://schemas.microsoft.com/office/drawing/2014/main" id="{1A5375AC-B9A0-6E84-770F-69B4AFE95416}"/>
              </a:ext>
            </a:extLst>
          </p:cNvPr>
          <p:cNvSpPr/>
          <p:nvPr/>
        </p:nvSpPr>
        <p:spPr>
          <a:xfrm>
            <a:off x="4303542" y="2909597"/>
            <a:ext cx="26745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requests and </a:t>
            </a:r>
            <a:r>
              <a:rPr lang="en-US" sz="1400" dirty="0" err="1"/>
              <a:t>BeautifulSoup</a:t>
            </a:r>
            <a:r>
              <a:rPr lang="en-US" dirty="0"/>
              <a:t> </a:t>
            </a:r>
          </a:p>
        </p:txBody>
      </p:sp>
      <p:sp>
        <p:nvSpPr>
          <p:cNvPr id="9" name="Flowchart: Connector 8">
            <a:extLst>
              <a:ext uri="{FF2B5EF4-FFF2-40B4-BE49-F238E27FC236}">
                <a16:creationId xmlns:a16="http://schemas.microsoft.com/office/drawing/2014/main" id="{31710B05-1B8F-03D6-9924-232924C22547}"/>
              </a:ext>
            </a:extLst>
          </p:cNvPr>
          <p:cNvSpPr/>
          <p:nvPr/>
        </p:nvSpPr>
        <p:spPr>
          <a:xfrm>
            <a:off x="4913534" y="1976090"/>
            <a:ext cx="1338943" cy="55585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Scraping </a:t>
            </a:r>
          </a:p>
        </p:txBody>
      </p:sp>
      <p:sp>
        <p:nvSpPr>
          <p:cNvPr id="10" name="Flowchart: Alternate Process 9">
            <a:extLst>
              <a:ext uri="{FF2B5EF4-FFF2-40B4-BE49-F238E27FC236}">
                <a16:creationId xmlns:a16="http://schemas.microsoft.com/office/drawing/2014/main" id="{5E73BDF2-6523-4EB7-B16B-B9C0DEEA743F}"/>
              </a:ext>
            </a:extLst>
          </p:cNvPr>
          <p:cNvSpPr/>
          <p:nvPr/>
        </p:nvSpPr>
        <p:spPr>
          <a:xfrm>
            <a:off x="7352466" y="2898030"/>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a:t>
            </a:r>
            <a:endParaRPr lang="en-US" dirty="0"/>
          </a:p>
        </p:txBody>
      </p:sp>
      <p:sp>
        <p:nvSpPr>
          <p:cNvPr id="12" name="Flowchart: Alternate Process 11">
            <a:extLst>
              <a:ext uri="{FF2B5EF4-FFF2-40B4-BE49-F238E27FC236}">
                <a16:creationId xmlns:a16="http://schemas.microsoft.com/office/drawing/2014/main" id="{9C319A04-5441-651D-5917-8AC506FF4F3B}"/>
              </a:ext>
            </a:extLst>
          </p:cNvPr>
          <p:cNvSpPr/>
          <p:nvPr/>
        </p:nvSpPr>
        <p:spPr>
          <a:xfrm>
            <a:off x="9281925" y="3564171"/>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soup = </a:t>
            </a:r>
            <a:r>
              <a:rPr lang="en-US" sz="1400" dirty="0" err="1"/>
              <a:t>BeautifulSoup</a:t>
            </a:r>
            <a:r>
              <a:rPr lang="en-US" sz="1400" dirty="0"/>
              <a:t>()</a:t>
            </a:r>
            <a:endParaRPr lang="en-US" dirty="0"/>
          </a:p>
        </p:txBody>
      </p:sp>
      <p:sp>
        <p:nvSpPr>
          <p:cNvPr id="13" name="Flowchart: Alternate Process 12">
            <a:extLst>
              <a:ext uri="{FF2B5EF4-FFF2-40B4-BE49-F238E27FC236}">
                <a16:creationId xmlns:a16="http://schemas.microsoft.com/office/drawing/2014/main" id="{70A64CD1-7B54-1578-E6BC-965214614528}"/>
              </a:ext>
            </a:extLst>
          </p:cNvPr>
          <p:cNvSpPr/>
          <p:nvPr/>
        </p:nvSpPr>
        <p:spPr>
          <a:xfrm>
            <a:off x="9281925" y="2899982"/>
            <a:ext cx="1497300"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dirty="0"/>
          </a:p>
        </p:txBody>
      </p:sp>
      <p:sp>
        <p:nvSpPr>
          <p:cNvPr id="14" name="Flowchart: Alternate Process 13">
            <a:extLst>
              <a:ext uri="{FF2B5EF4-FFF2-40B4-BE49-F238E27FC236}">
                <a16:creationId xmlns:a16="http://schemas.microsoft.com/office/drawing/2014/main" id="{F5D0E392-4087-3F18-2DF9-9BF9BF5A3E44}"/>
              </a:ext>
            </a:extLst>
          </p:cNvPr>
          <p:cNvSpPr/>
          <p:nvPr/>
        </p:nvSpPr>
        <p:spPr>
          <a:xfrm>
            <a:off x="7367847" y="3564171"/>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find_all</a:t>
            </a:r>
            <a:r>
              <a:rPr lang="en-US" sz="1400" dirty="0"/>
              <a:t>('table')</a:t>
            </a:r>
          </a:p>
        </p:txBody>
      </p:sp>
      <p:sp>
        <p:nvSpPr>
          <p:cNvPr id="15" name="Flowchart: Alternate Process 14">
            <a:extLst>
              <a:ext uri="{FF2B5EF4-FFF2-40B4-BE49-F238E27FC236}">
                <a16:creationId xmlns:a16="http://schemas.microsoft.com/office/drawing/2014/main" id="{24C9ED27-D129-B1BC-BED8-B2D8C8D30A3A}"/>
              </a:ext>
            </a:extLst>
          </p:cNvPr>
          <p:cNvSpPr/>
          <p:nvPr/>
        </p:nvSpPr>
        <p:spPr>
          <a:xfrm>
            <a:off x="5243731" y="3555855"/>
            <a:ext cx="1693486"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html_tables</a:t>
            </a:r>
            <a:r>
              <a:rPr lang="en-US" sz="1400" dirty="0"/>
              <a:t>[target]</a:t>
            </a:r>
          </a:p>
        </p:txBody>
      </p:sp>
      <p:sp>
        <p:nvSpPr>
          <p:cNvPr id="16" name="Flowchart: Alternate Process 15">
            <a:extLst>
              <a:ext uri="{FF2B5EF4-FFF2-40B4-BE49-F238E27FC236}">
                <a16:creationId xmlns:a16="http://schemas.microsoft.com/office/drawing/2014/main" id="{4205E989-B819-E588-F8C1-ECD03F36E753}"/>
              </a:ext>
            </a:extLst>
          </p:cNvPr>
          <p:cNvSpPr/>
          <p:nvPr/>
        </p:nvSpPr>
        <p:spPr>
          <a:xfrm>
            <a:off x="7367847" y="4221996"/>
            <a:ext cx="1481918" cy="3975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data frame</a:t>
            </a:r>
          </a:p>
        </p:txBody>
      </p:sp>
      <p:sp>
        <p:nvSpPr>
          <p:cNvPr id="17" name="Flowchart: Alternate Process 16">
            <a:extLst>
              <a:ext uri="{FF2B5EF4-FFF2-40B4-BE49-F238E27FC236}">
                <a16:creationId xmlns:a16="http://schemas.microsoft.com/office/drawing/2014/main" id="{7E486FA2-568B-BC8C-6EEE-CD0465575E4D}"/>
              </a:ext>
            </a:extLst>
          </p:cNvPr>
          <p:cNvSpPr/>
          <p:nvPr/>
        </p:nvSpPr>
        <p:spPr>
          <a:xfrm>
            <a:off x="5349515" y="4227606"/>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column names</a:t>
            </a:r>
          </a:p>
        </p:txBody>
      </p:sp>
      <p:cxnSp>
        <p:nvCxnSpPr>
          <p:cNvPr id="19" name="Straight Arrow Connector 18">
            <a:extLst>
              <a:ext uri="{FF2B5EF4-FFF2-40B4-BE49-F238E27FC236}">
                <a16:creationId xmlns:a16="http://schemas.microsoft.com/office/drawing/2014/main" id="{77D58CB9-923C-46C3-5124-D7E4F8E7CEED}"/>
              </a:ext>
            </a:extLst>
          </p:cNvPr>
          <p:cNvCxnSpPr>
            <a:cxnSpLocks/>
            <a:stCxn id="9" idx="4"/>
          </p:cNvCxnSpPr>
          <p:nvPr/>
        </p:nvCxnSpPr>
        <p:spPr>
          <a:xfrm>
            <a:off x="5583006" y="2531949"/>
            <a:ext cx="1" cy="37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D76B86-D3FD-581F-1837-07E0E79EABB3}"/>
              </a:ext>
            </a:extLst>
          </p:cNvPr>
          <p:cNvCxnSpPr>
            <a:cxnSpLocks/>
            <a:endCxn id="10" idx="1"/>
          </p:cNvCxnSpPr>
          <p:nvPr/>
        </p:nvCxnSpPr>
        <p:spPr>
          <a:xfrm flipV="1">
            <a:off x="6920306" y="3098849"/>
            <a:ext cx="432160" cy="4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22E632-4A37-26A9-032A-C7A998C07191}"/>
              </a:ext>
            </a:extLst>
          </p:cNvPr>
          <p:cNvCxnSpPr>
            <a:cxnSpLocks/>
            <a:stCxn id="10" idx="3"/>
            <a:endCxn id="13" idx="1"/>
          </p:cNvCxnSpPr>
          <p:nvPr/>
        </p:nvCxnSpPr>
        <p:spPr>
          <a:xfrm>
            <a:off x="8849765" y="3098849"/>
            <a:ext cx="43216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7F9EB6-BA3D-E960-C812-6037952D4A83}"/>
              </a:ext>
            </a:extLst>
          </p:cNvPr>
          <p:cNvCxnSpPr>
            <a:stCxn id="13" idx="2"/>
            <a:endCxn id="12" idx="0"/>
          </p:cNvCxnSpPr>
          <p:nvPr/>
        </p:nvCxnSpPr>
        <p:spPr>
          <a:xfrm>
            <a:off x="10030575" y="3301620"/>
            <a:ext cx="0" cy="2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498254-72BC-7826-9A0E-0E12017C9889}"/>
              </a:ext>
            </a:extLst>
          </p:cNvPr>
          <p:cNvCxnSpPr>
            <a:cxnSpLocks/>
            <a:stCxn id="12" idx="1"/>
            <a:endCxn id="14" idx="3"/>
          </p:cNvCxnSpPr>
          <p:nvPr/>
        </p:nvCxnSpPr>
        <p:spPr>
          <a:xfrm flipH="1">
            <a:off x="8849765" y="3764990"/>
            <a:ext cx="432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DBEAA9C-DA02-462F-0C64-4FBB445DFEDA}"/>
              </a:ext>
            </a:extLst>
          </p:cNvPr>
          <p:cNvCxnSpPr>
            <a:cxnSpLocks/>
            <a:stCxn id="14" idx="1"/>
            <a:endCxn id="15" idx="3"/>
          </p:cNvCxnSpPr>
          <p:nvPr/>
        </p:nvCxnSpPr>
        <p:spPr>
          <a:xfrm flipH="1" flipV="1">
            <a:off x="6937217" y="3756674"/>
            <a:ext cx="430630" cy="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0EA2F66-84CD-30F1-2AE1-0B3EE808C71D}"/>
              </a:ext>
            </a:extLst>
          </p:cNvPr>
          <p:cNvCxnSpPr>
            <a:cxnSpLocks/>
            <a:stCxn id="15" idx="2"/>
            <a:endCxn id="17" idx="0"/>
          </p:cNvCxnSpPr>
          <p:nvPr/>
        </p:nvCxnSpPr>
        <p:spPr>
          <a:xfrm>
            <a:off x="6090474" y="3957493"/>
            <a:ext cx="0" cy="27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B56552-D121-BFB8-9ED9-A598F8596216}"/>
              </a:ext>
            </a:extLst>
          </p:cNvPr>
          <p:cNvCxnSpPr>
            <a:cxnSpLocks/>
            <a:stCxn id="17" idx="3"/>
            <a:endCxn id="16" idx="1"/>
          </p:cNvCxnSpPr>
          <p:nvPr/>
        </p:nvCxnSpPr>
        <p:spPr>
          <a:xfrm flipV="1">
            <a:off x="6831433" y="4420796"/>
            <a:ext cx="536414" cy="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9E935F-F967-62C9-4A5D-38C05FFC4A68}"/>
              </a:ext>
            </a:extLst>
          </p:cNvPr>
          <p:cNvCxnSpPr>
            <a:cxnSpLocks/>
            <a:stCxn id="16" idx="2"/>
          </p:cNvCxnSpPr>
          <p:nvPr/>
        </p:nvCxnSpPr>
        <p:spPr>
          <a:xfrm>
            <a:off x="8108806" y="4619595"/>
            <a:ext cx="0" cy="36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Flowchart: Connector 64">
            <a:extLst>
              <a:ext uri="{FF2B5EF4-FFF2-40B4-BE49-F238E27FC236}">
                <a16:creationId xmlns:a16="http://schemas.microsoft.com/office/drawing/2014/main" id="{E280B90E-38D9-C355-FE91-6CC8D1679F4B}"/>
              </a:ext>
            </a:extLst>
          </p:cNvPr>
          <p:cNvSpPr/>
          <p:nvPr/>
        </p:nvSpPr>
        <p:spPr>
          <a:xfrm>
            <a:off x="7503958" y="4989911"/>
            <a:ext cx="1210815" cy="7670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collected</a:t>
            </a:r>
          </a:p>
        </p:txBody>
      </p:sp>
      <p:sp>
        <p:nvSpPr>
          <p:cNvPr id="66" name="Flowchart: Connector 65">
            <a:extLst>
              <a:ext uri="{FF2B5EF4-FFF2-40B4-BE49-F238E27FC236}">
                <a16:creationId xmlns:a16="http://schemas.microsoft.com/office/drawing/2014/main" id="{C68A108F-98BC-F858-D5C4-665939BB6F89}"/>
              </a:ext>
            </a:extLst>
          </p:cNvPr>
          <p:cNvSpPr/>
          <p:nvPr/>
        </p:nvSpPr>
        <p:spPr>
          <a:xfrm>
            <a:off x="5750906" y="2503860"/>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9" name="Flowchart: Connector 68">
            <a:extLst>
              <a:ext uri="{FF2B5EF4-FFF2-40B4-BE49-F238E27FC236}">
                <a16:creationId xmlns:a16="http://schemas.microsoft.com/office/drawing/2014/main" id="{E994A6D9-2A44-4DDC-FB19-E7C5829CFA1A}"/>
              </a:ext>
            </a:extLst>
          </p:cNvPr>
          <p:cNvSpPr/>
          <p:nvPr/>
        </p:nvSpPr>
        <p:spPr>
          <a:xfrm>
            <a:off x="7919473" y="2494309"/>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70" name="Flowchart: Connector 69">
            <a:extLst>
              <a:ext uri="{FF2B5EF4-FFF2-40B4-BE49-F238E27FC236}">
                <a16:creationId xmlns:a16="http://schemas.microsoft.com/office/drawing/2014/main" id="{919EFFCE-9159-AFAE-9967-570FFE9928F1}"/>
              </a:ext>
            </a:extLst>
          </p:cNvPr>
          <p:cNvSpPr/>
          <p:nvPr/>
        </p:nvSpPr>
        <p:spPr>
          <a:xfrm>
            <a:off x="4841065" y="357161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
        <p:nvSpPr>
          <p:cNvPr id="71" name="Flowchart: Connector 70">
            <a:extLst>
              <a:ext uri="{FF2B5EF4-FFF2-40B4-BE49-F238E27FC236}">
                <a16:creationId xmlns:a16="http://schemas.microsoft.com/office/drawing/2014/main" id="{E012098D-2E9B-529A-7A29-33CF3771701F}"/>
              </a:ext>
            </a:extLst>
          </p:cNvPr>
          <p:cNvSpPr/>
          <p:nvPr/>
        </p:nvSpPr>
        <p:spPr>
          <a:xfrm>
            <a:off x="9850158" y="251410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72" name="Flowchart: Connector 71">
            <a:extLst>
              <a:ext uri="{FF2B5EF4-FFF2-40B4-BE49-F238E27FC236}">
                <a16:creationId xmlns:a16="http://schemas.microsoft.com/office/drawing/2014/main" id="{0C4D23B3-83FA-C144-972C-99F310D86FB9}"/>
              </a:ext>
            </a:extLst>
          </p:cNvPr>
          <p:cNvSpPr/>
          <p:nvPr/>
        </p:nvSpPr>
        <p:spPr>
          <a:xfrm>
            <a:off x="8884203" y="4221996"/>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8</a:t>
            </a:r>
          </a:p>
        </p:txBody>
      </p:sp>
      <p:sp>
        <p:nvSpPr>
          <p:cNvPr id="73" name="Flowchart: Connector 72">
            <a:extLst>
              <a:ext uri="{FF2B5EF4-FFF2-40B4-BE49-F238E27FC236}">
                <a16:creationId xmlns:a16="http://schemas.microsoft.com/office/drawing/2014/main" id="{938CB7EB-86B6-336B-9471-2E2529790EEE}"/>
              </a:ext>
            </a:extLst>
          </p:cNvPr>
          <p:cNvSpPr/>
          <p:nvPr/>
        </p:nvSpPr>
        <p:spPr>
          <a:xfrm>
            <a:off x="4841065" y="4235735"/>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74" name="Flowchart: Connector 73">
            <a:extLst>
              <a:ext uri="{FF2B5EF4-FFF2-40B4-BE49-F238E27FC236}">
                <a16:creationId xmlns:a16="http://schemas.microsoft.com/office/drawing/2014/main" id="{1F2B3DD3-A22D-7F61-F46E-C0B96808D721}"/>
              </a:ext>
            </a:extLst>
          </p:cNvPr>
          <p:cNvSpPr/>
          <p:nvPr/>
        </p:nvSpPr>
        <p:spPr>
          <a:xfrm>
            <a:off x="6997175" y="3353817"/>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75" name="Flowchart: Connector 74">
            <a:extLst>
              <a:ext uri="{FF2B5EF4-FFF2-40B4-BE49-F238E27FC236}">
                <a16:creationId xmlns:a16="http://schemas.microsoft.com/office/drawing/2014/main" id="{640AA504-59B0-A7A8-C6FF-99D2BCE241FD}"/>
              </a:ext>
            </a:extLst>
          </p:cNvPr>
          <p:cNvSpPr/>
          <p:nvPr/>
        </p:nvSpPr>
        <p:spPr>
          <a:xfrm>
            <a:off x="10790264" y="3557204"/>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2018</TotalTime>
  <Words>2007</Words>
  <Application>Microsoft Office PowerPoint</Application>
  <PresentationFormat>Widescreen</PresentationFormat>
  <Paragraphs>311</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224</cp:revision>
  <dcterms:created xsi:type="dcterms:W3CDTF">2021-04-29T18:58:34Z</dcterms:created>
  <dcterms:modified xsi:type="dcterms:W3CDTF">2023-05-26T22:55:47Z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